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0.jpg" ContentType="image/gif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2" r:id="rId7"/>
    <p:sldId id="260" r:id="rId8"/>
    <p:sldId id="263" r:id="rId9"/>
    <p:sldId id="265" r:id="rId10"/>
  </p:sldIdLst>
  <p:sldSz cx="12192000" cy="6858000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1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27AD7-82F5-4D97-9602-E7BFA4FAAE0B}" type="datetimeFigureOut">
              <a:rPr lang="es-PA" smtClean="0"/>
              <a:t>02/04/2020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3FC41-FA3D-456A-AD6B-844CDD0759D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809878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27AD7-82F5-4D97-9602-E7BFA4FAAE0B}" type="datetimeFigureOut">
              <a:rPr lang="es-PA" smtClean="0"/>
              <a:t>02/04/2020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3FC41-FA3D-456A-AD6B-844CDD0759D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216666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27AD7-82F5-4D97-9602-E7BFA4FAAE0B}" type="datetimeFigureOut">
              <a:rPr lang="es-PA" smtClean="0"/>
              <a:t>02/04/2020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3FC41-FA3D-456A-AD6B-844CDD0759D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729028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27AD7-82F5-4D97-9602-E7BFA4FAAE0B}" type="datetimeFigureOut">
              <a:rPr lang="es-PA" smtClean="0"/>
              <a:t>02/04/2020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3FC41-FA3D-456A-AD6B-844CDD0759D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34676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27AD7-82F5-4D97-9602-E7BFA4FAAE0B}" type="datetimeFigureOut">
              <a:rPr lang="es-PA" smtClean="0"/>
              <a:t>02/04/2020</a:t>
            </a:fld>
            <a:endParaRPr lang="es-PA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3FC41-FA3D-456A-AD6B-844CDD0759D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547563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27AD7-82F5-4D97-9602-E7BFA4FAAE0B}" type="datetimeFigureOut">
              <a:rPr lang="es-PA" smtClean="0"/>
              <a:t>02/04/2020</a:t>
            </a:fld>
            <a:endParaRPr lang="es-PA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3FC41-FA3D-456A-AD6B-844CDD0759D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234996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27AD7-82F5-4D97-9602-E7BFA4FAAE0B}" type="datetimeFigureOut">
              <a:rPr lang="es-PA" smtClean="0"/>
              <a:t>02/04/2020</a:t>
            </a:fld>
            <a:endParaRPr lang="es-PA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3FC41-FA3D-456A-AD6B-844CDD0759D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196303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27AD7-82F5-4D97-9602-E7BFA4FAAE0B}" type="datetimeFigureOut">
              <a:rPr lang="es-PA" smtClean="0"/>
              <a:t>02/04/2020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3FC41-FA3D-456A-AD6B-844CDD0759D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55892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27AD7-82F5-4D97-9602-E7BFA4FAAE0B}" type="datetimeFigureOut">
              <a:rPr lang="es-PA" smtClean="0"/>
              <a:t>02/04/2020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3FC41-FA3D-456A-AD6B-844CDD0759D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456235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27AD7-82F5-4D97-9602-E7BFA4FAAE0B}" type="datetimeFigureOut">
              <a:rPr lang="es-PA" smtClean="0"/>
              <a:t>02/04/2020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3FC41-FA3D-456A-AD6B-844CDD0759D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579031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27AD7-82F5-4D97-9602-E7BFA4FAAE0B}" type="datetimeFigureOut">
              <a:rPr lang="es-PA" smtClean="0"/>
              <a:t>02/04/2020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3FC41-FA3D-456A-AD6B-844CDD0759D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855096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27AD7-82F5-4D97-9602-E7BFA4FAAE0B}" type="datetimeFigureOut">
              <a:rPr lang="es-PA" smtClean="0"/>
              <a:t>02/04/2020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3FC41-FA3D-456A-AD6B-844CDD0759D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803323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slide" Target="slide3.xml"/><Relationship Id="rId7" Type="http://schemas.openxmlformats.org/officeDocument/2006/relationships/slide" Target="slide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slide" Target="slide9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slide" Target="slide2.xml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5649"/>
            <a:ext cx="12192000" cy="6864096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6027" y="5535997"/>
            <a:ext cx="5162939" cy="550084"/>
          </a:xfrm>
        </p:spPr>
        <p:txBody>
          <a:bodyPr>
            <a:noAutofit/>
          </a:bodyPr>
          <a:lstStyle/>
          <a:p>
            <a:r>
              <a:rPr lang="es-PA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Por:</a:t>
            </a:r>
          </a:p>
          <a:p>
            <a:r>
              <a:rPr lang="es-PA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Licda. Irma Guevara</a:t>
            </a:r>
            <a:endParaRPr lang="es-PA" sz="28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311366" y="1088180"/>
            <a:ext cx="9497600" cy="1107996"/>
          </a:xfrm>
          <a:prstGeom prst="rect">
            <a:avLst/>
          </a:prstGeom>
          <a:solidFill>
            <a:srgbClr val="FFC0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LA VIOLENCIA DOMÉSTICA</a:t>
            </a:r>
            <a:endParaRPr lang="es-ES" sz="6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02662" y="2182420"/>
            <a:ext cx="3222374" cy="369586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574361" y="164850"/>
            <a:ext cx="47260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Policía Nacional</a:t>
            </a:r>
            <a:endParaRPr lang="es-ES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9195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rma libre 7">
            <a:hlinkClick r:id="rId3" action="ppaction://hlinksldjump"/>
          </p:cNvPr>
          <p:cNvSpPr/>
          <p:nvPr/>
        </p:nvSpPr>
        <p:spPr>
          <a:xfrm>
            <a:off x="3192729" y="1466343"/>
            <a:ext cx="5195269" cy="1359701"/>
          </a:xfrm>
          <a:custGeom>
            <a:avLst/>
            <a:gdLst>
              <a:gd name="connsiteX0" fmla="*/ 0 w 5195269"/>
              <a:gd name="connsiteY0" fmla="*/ 0 h 1359699"/>
              <a:gd name="connsiteX1" fmla="*/ 4515420 w 5195269"/>
              <a:gd name="connsiteY1" fmla="*/ 0 h 1359699"/>
              <a:gd name="connsiteX2" fmla="*/ 5195269 w 5195269"/>
              <a:gd name="connsiteY2" fmla="*/ 679850 h 1359699"/>
              <a:gd name="connsiteX3" fmla="*/ 4515420 w 5195269"/>
              <a:gd name="connsiteY3" fmla="*/ 1359699 h 1359699"/>
              <a:gd name="connsiteX4" fmla="*/ 0 w 5195269"/>
              <a:gd name="connsiteY4" fmla="*/ 1359699 h 1359699"/>
              <a:gd name="connsiteX5" fmla="*/ 0 w 5195269"/>
              <a:gd name="connsiteY5" fmla="*/ 0 h 1359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95269" h="1359699">
                <a:moveTo>
                  <a:pt x="5195269" y="1359698"/>
                </a:moveTo>
                <a:lnTo>
                  <a:pt x="679849" y="1359698"/>
                </a:lnTo>
                <a:lnTo>
                  <a:pt x="0" y="679849"/>
                </a:lnTo>
                <a:lnTo>
                  <a:pt x="679849" y="1"/>
                </a:lnTo>
                <a:lnTo>
                  <a:pt x="5195269" y="1"/>
                </a:lnTo>
                <a:lnTo>
                  <a:pt x="5195269" y="1359698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scene3d>
            <a:camera prst="perspectiveHeroicExtremeRightFacing" zoom="82000">
              <a:rot lat="21300000" lon="20400000" rev="180000"/>
            </a:camera>
            <a:lightRig rig="morning" dir="t">
              <a:rot lat="0" lon="0" rev="20400000"/>
            </a:lightRig>
          </a:scene3d>
          <a:sp3d extrusionH="190500" prstMaterial="matte">
            <a:bevelT w="120650" h="38100" prst="relaxedInset"/>
            <a:bevelB w="120650" h="571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39515" tIns="125731" rIns="234696" bIns="125731" numCol="1" spcCol="1270" anchor="ctr" anchorCtr="0">
            <a:noAutofit/>
          </a:bodyPr>
          <a:lstStyle/>
          <a:p>
            <a:pPr lvl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4800" b="1" kern="1200" dirty="0" smtClean="0"/>
              <a:t>SEÑALES:</a:t>
            </a:r>
            <a:endParaRPr lang="es-ES" sz="4800" b="1" kern="1200" dirty="0"/>
          </a:p>
        </p:txBody>
      </p:sp>
      <p:sp>
        <p:nvSpPr>
          <p:cNvPr id="9" name="Elipse 8"/>
          <p:cNvSpPr/>
          <p:nvPr/>
        </p:nvSpPr>
        <p:spPr>
          <a:xfrm>
            <a:off x="2512880" y="1466344"/>
            <a:ext cx="1359699" cy="1359699"/>
          </a:xfrm>
          <a:prstGeom prst="ellipse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000" r="-9000"/>
            </a:stretch>
          </a:blipFill>
          <a:ln w="28575">
            <a:solidFill>
              <a:schemeClr val="accent4">
                <a:lumMod val="75000"/>
              </a:schemeClr>
            </a:solidFill>
          </a:ln>
          <a:scene3d>
            <a:camera prst="perspectiveHeroicExtremeRightFacing" zoom="82000">
              <a:rot lat="21300000" lon="20400000" rev="180000"/>
            </a:camera>
            <a:lightRig rig="morning" dir="t">
              <a:rot lat="0" lon="0" rev="20400000"/>
            </a:lightRig>
          </a:scene3d>
          <a:sp3d z="152400" extrusionH="63500" prstMaterial="matte">
            <a:bevelT w="50800" h="19050" prst="relaxedInset"/>
            <a:contourClr>
              <a:schemeClr val="bg1"/>
            </a:contourClr>
          </a:sp3d>
        </p:spPr>
        <p:style>
          <a:lnRef idx="0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Forma libre 9">
            <a:hlinkClick r:id="rId5" action="ppaction://hlinksldjump"/>
          </p:cNvPr>
          <p:cNvSpPr/>
          <p:nvPr/>
        </p:nvSpPr>
        <p:spPr>
          <a:xfrm>
            <a:off x="3229823" y="3207203"/>
            <a:ext cx="5195269" cy="1359700"/>
          </a:xfrm>
          <a:custGeom>
            <a:avLst/>
            <a:gdLst>
              <a:gd name="connsiteX0" fmla="*/ 0 w 5195269"/>
              <a:gd name="connsiteY0" fmla="*/ 0 h 1359699"/>
              <a:gd name="connsiteX1" fmla="*/ 4515420 w 5195269"/>
              <a:gd name="connsiteY1" fmla="*/ 0 h 1359699"/>
              <a:gd name="connsiteX2" fmla="*/ 5195269 w 5195269"/>
              <a:gd name="connsiteY2" fmla="*/ 679850 h 1359699"/>
              <a:gd name="connsiteX3" fmla="*/ 4515420 w 5195269"/>
              <a:gd name="connsiteY3" fmla="*/ 1359699 h 1359699"/>
              <a:gd name="connsiteX4" fmla="*/ 0 w 5195269"/>
              <a:gd name="connsiteY4" fmla="*/ 1359699 h 1359699"/>
              <a:gd name="connsiteX5" fmla="*/ 0 w 5195269"/>
              <a:gd name="connsiteY5" fmla="*/ 0 h 1359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95269" h="1359699">
                <a:moveTo>
                  <a:pt x="5195269" y="1359698"/>
                </a:moveTo>
                <a:lnTo>
                  <a:pt x="679849" y="1359698"/>
                </a:lnTo>
                <a:lnTo>
                  <a:pt x="0" y="679849"/>
                </a:lnTo>
                <a:lnTo>
                  <a:pt x="679849" y="1"/>
                </a:lnTo>
                <a:lnTo>
                  <a:pt x="5195269" y="1"/>
                </a:lnTo>
                <a:lnTo>
                  <a:pt x="5195269" y="1359698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scene3d>
            <a:camera prst="perspectiveHeroicExtremeRightFacing" zoom="82000">
              <a:rot lat="21300000" lon="20400000" rev="180000"/>
            </a:camera>
            <a:lightRig rig="morning" dir="t">
              <a:rot lat="0" lon="0" rev="20400000"/>
            </a:lightRig>
          </a:scene3d>
          <a:sp3d extrusionH="190500" prstMaterial="matte">
            <a:bevelT w="120650" h="38100" prst="relaxedInset"/>
            <a:bevelB w="120650" h="571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39515" tIns="125731" rIns="234696" bIns="125730" numCol="1" spcCol="1270" anchor="ctr" anchorCtr="0">
            <a:noAutofit/>
          </a:bodyPr>
          <a:lstStyle/>
          <a:p>
            <a:pPr lvl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4400" b="1" kern="1200" dirty="0" smtClean="0"/>
              <a:t>LEGISLACIÓN</a:t>
            </a:r>
            <a:endParaRPr lang="es-ES" sz="4400" b="1" kern="1200" dirty="0"/>
          </a:p>
        </p:txBody>
      </p:sp>
      <p:sp>
        <p:nvSpPr>
          <p:cNvPr id="11" name="Elipse 10"/>
          <p:cNvSpPr/>
          <p:nvPr/>
        </p:nvSpPr>
        <p:spPr>
          <a:xfrm>
            <a:off x="2512880" y="3231924"/>
            <a:ext cx="1359699" cy="1359699"/>
          </a:xfrm>
          <a:prstGeom prst="ellipse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1000" r="-31000"/>
            </a:stretch>
          </a:blipFill>
          <a:scene3d>
            <a:camera prst="perspectiveHeroicExtremeRightFacing" zoom="82000">
              <a:rot lat="21300000" lon="20400000" rev="180000"/>
            </a:camera>
            <a:lightRig rig="morning" dir="t">
              <a:rot lat="0" lon="0" rev="20400000"/>
            </a:lightRig>
          </a:scene3d>
          <a:sp3d z="152400" extrusionH="63500" prstMaterial="matte">
            <a:bevelT w="50800" h="190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Forma libre 11">
            <a:hlinkClick r:id="rId7" action="ppaction://hlinksldjump"/>
          </p:cNvPr>
          <p:cNvSpPr/>
          <p:nvPr/>
        </p:nvSpPr>
        <p:spPr>
          <a:xfrm>
            <a:off x="3192729" y="4997503"/>
            <a:ext cx="5195270" cy="1359700"/>
          </a:xfrm>
          <a:custGeom>
            <a:avLst/>
            <a:gdLst>
              <a:gd name="connsiteX0" fmla="*/ 0 w 5195269"/>
              <a:gd name="connsiteY0" fmla="*/ 0 h 1359699"/>
              <a:gd name="connsiteX1" fmla="*/ 4515420 w 5195269"/>
              <a:gd name="connsiteY1" fmla="*/ 0 h 1359699"/>
              <a:gd name="connsiteX2" fmla="*/ 5195269 w 5195269"/>
              <a:gd name="connsiteY2" fmla="*/ 679850 h 1359699"/>
              <a:gd name="connsiteX3" fmla="*/ 4515420 w 5195269"/>
              <a:gd name="connsiteY3" fmla="*/ 1359699 h 1359699"/>
              <a:gd name="connsiteX4" fmla="*/ 0 w 5195269"/>
              <a:gd name="connsiteY4" fmla="*/ 1359699 h 1359699"/>
              <a:gd name="connsiteX5" fmla="*/ 0 w 5195269"/>
              <a:gd name="connsiteY5" fmla="*/ 0 h 1359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95269" h="1359699">
                <a:moveTo>
                  <a:pt x="5195269" y="1359698"/>
                </a:moveTo>
                <a:lnTo>
                  <a:pt x="679849" y="1359698"/>
                </a:lnTo>
                <a:lnTo>
                  <a:pt x="0" y="679849"/>
                </a:lnTo>
                <a:lnTo>
                  <a:pt x="679849" y="1"/>
                </a:lnTo>
                <a:lnTo>
                  <a:pt x="5195269" y="1"/>
                </a:lnTo>
                <a:lnTo>
                  <a:pt x="5195269" y="1359698"/>
                </a:lnTo>
                <a:close/>
              </a:path>
            </a:pathLst>
          </a:custGeom>
          <a:scene3d>
            <a:camera prst="perspectiveHeroicExtremeRightFacing" zoom="82000">
              <a:rot lat="21300000" lon="20400000" rev="180000"/>
            </a:camera>
            <a:lightRig rig="morning" dir="t">
              <a:rot lat="0" lon="0" rev="20400000"/>
            </a:lightRig>
          </a:scene3d>
          <a:sp3d extrusionH="190500" prstMaterial="matte">
            <a:bevelT w="120650" h="38100" prst="relaxedInset"/>
            <a:bevelB w="120650" h="571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39515" tIns="125731" rIns="234697" bIns="125730" numCol="1" spcCol="1270" anchor="ctr" anchorCtr="0">
            <a:noAutofit/>
          </a:bodyPr>
          <a:lstStyle/>
          <a:p>
            <a:pPr lvl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4000" b="1" kern="1200" dirty="0" smtClean="0"/>
              <a:t>RECOMENDACIÓN</a:t>
            </a:r>
            <a:endParaRPr lang="es-ES" sz="4000" b="1" kern="1200" dirty="0"/>
          </a:p>
        </p:txBody>
      </p:sp>
      <p:sp>
        <p:nvSpPr>
          <p:cNvPr id="13" name="Elipse 12"/>
          <p:cNvSpPr/>
          <p:nvPr/>
        </p:nvSpPr>
        <p:spPr>
          <a:xfrm>
            <a:off x="2512880" y="4997504"/>
            <a:ext cx="1359699" cy="1359699"/>
          </a:xfrm>
          <a:prstGeom prst="ellipse">
            <a:avLst/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9000" r="-39000"/>
            </a:stretch>
          </a:blipFill>
          <a:scene3d>
            <a:camera prst="perspectiveHeroicExtremeRightFacing" zoom="82000">
              <a:rot lat="21300000" lon="20400000" rev="180000"/>
            </a:camera>
            <a:lightRig rig="morning" dir="t">
              <a:rot lat="0" lon="0" rev="20400000"/>
            </a:lightRig>
          </a:scene3d>
          <a:sp3d z="152400" extrusionH="63500" prstMaterial="matte">
            <a:bevelT w="50800" h="190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Rectángulo 5"/>
          <p:cNvSpPr/>
          <p:nvPr/>
        </p:nvSpPr>
        <p:spPr>
          <a:xfrm>
            <a:off x="1999447" y="328114"/>
            <a:ext cx="69390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</a:rPr>
              <a:t>VIOLENCIA DOMÉSTICA</a:t>
            </a:r>
            <a:endParaRPr lang="es-E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93106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6253"/>
            <a:ext cx="12192000" cy="685800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Violencia Física:</a:t>
            </a:r>
            <a:endParaRPr lang="es-PA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3127310" cy="1766661"/>
          </a:xfrm>
        </p:spPr>
        <p:txBody>
          <a:bodyPr>
            <a:noAutofit/>
          </a:bodyPr>
          <a:lstStyle/>
          <a:p>
            <a:r>
              <a:rPr lang="es-PA" sz="20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Te empuja, aruña, muerde y/o hala el cabello.</a:t>
            </a:r>
          </a:p>
          <a:p>
            <a:r>
              <a:rPr lang="es-PA" sz="20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Te golpea o pega en la cara o cualquier parte del cuerpo.</a:t>
            </a:r>
          </a:p>
          <a:p>
            <a:r>
              <a:rPr lang="es-PA" sz="20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Te ha herido con objetos cortantes o arma de fuego.</a:t>
            </a:r>
            <a:endParaRPr lang="es-PA" sz="20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r="13587"/>
          <a:stretch/>
        </p:blipFill>
        <p:spPr>
          <a:xfrm>
            <a:off x="4411331" y="1481484"/>
            <a:ext cx="7305251" cy="475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04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52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1" y="1164210"/>
            <a:ext cx="5213957" cy="459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83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9284" y="103063"/>
            <a:ext cx="10515600" cy="1325563"/>
          </a:xfrm>
        </p:spPr>
        <p:txBody>
          <a:bodyPr/>
          <a:lstStyle/>
          <a:p>
            <a:r>
              <a:rPr lang="es-PA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Violencia Psicológica:</a:t>
            </a:r>
            <a:endParaRPr lang="es-PA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9284" y="1849688"/>
            <a:ext cx="3519196" cy="4351338"/>
          </a:xfrm>
        </p:spPr>
        <p:txBody>
          <a:bodyPr>
            <a:normAutofit fontScale="77500" lnSpcReduction="20000"/>
          </a:bodyPr>
          <a:lstStyle/>
          <a:p>
            <a:r>
              <a:rPr lang="es-PA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Te llama constantemente o te manda mensajes de chats, preguntando  dónde estás y con quién, inclusive en horas laborales.</a:t>
            </a:r>
          </a:p>
          <a:p>
            <a:r>
              <a:rPr lang="es-PA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Te dice que ropa o vestido usar  y cuál no.</a:t>
            </a:r>
          </a:p>
          <a:p>
            <a:r>
              <a:rPr lang="es-PA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Te </a:t>
            </a:r>
            <a:r>
              <a:rPr lang="es-PA" dirty="0" err="1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ameza</a:t>
            </a:r>
            <a:endParaRPr lang="es-PA" dirty="0" smtClean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r>
              <a:rPr lang="es-PA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Te revisa el celular y/o correo electrónico, y te reclama por las llamadas  o mensajes que recibes.</a:t>
            </a:r>
          </a:p>
          <a:p>
            <a:r>
              <a:rPr lang="es-PA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Te humilla ridiculiza en privado o delante de otras personas.</a:t>
            </a:r>
            <a:endParaRPr lang="es-PA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0313" y1="21483" x2="97656" y2="46292"/>
                        <a14:foregroundMark x1="19141" y1="63683" x2="18945" y2="65985"/>
                        <a14:foregroundMark x1="56055" y1="61381" x2="57617" y2="64194"/>
                        <a14:foregroundMark x1="57813" y1="64706" x2="58398" y2="65729"/>
                        <a14:foregroundMark x1="58594" y1="66496" x2="60547" y2="69054"/>
                        <a14:foregroundMark x1="19922" y1="63939" x2="20117" y2="65473"/>
                        <a14:foregroundMark x1="19531" y1="64962" x2="20313" y2="65729"/>
                        <a14:backgroundMark x1="58789" y1="67263" x2="59375" y2="68031"/>
                        <a14:backgroundMark x1="57227" y1="65729" x2="57227" y2="64706"/>
                        <a14:backgroundMark x1="19922" y1="64450" x2="19727" y2="6496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72177" y="428018"/>
            <a:ext cx="8419823" cy="642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43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91174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47" b="99854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24549" y="1455262"/>
            <a:ext cx="8251009" cy="5492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612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b="1" dirty="0" smtClean="0"/>
              <a:t>Violencia Sexual:</a:t>
            </a:r>
            <a:endParaRPr lang="es-PA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3780453" cy="4351338"/>
          </a:xfrm>
        </p:spPr>
        <p:txBody>
          <a:bodyPr/>
          <a:lstStyle/>
          <a:p>
            <a:r>
              <a:rPr lang="es-PA" dirty="0" smtClean="0"/>
              <a:t>Te obliga a tener relaciones sexuales.</a:t>
            </a:r>
          </a:p>
          <a:p>
            <a:r>
              <a:rPr lang="es-PA" dirty="0" smtClean="0"/>
              <a:t>Prohíbe que uses métodos anticonceptivos (Condón, pastillas, inyecciones).</a:t>
            </a:r>
            <a:endParaRPr lang="es-PA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6284" y="1690688"/>
            <a:ext cx="6288548" cy="3758390"/>
          </a:xfrm>
          <a:prstGeom prst="rect">
            <a:avLst/>
          </a:prstGeom>
        </p:spPr>
      </p:pic>
      <p:sp>
        <p:nvSpPr>
          <p:cNvPr id="5" name="Flecha izquierda 4">
            <a:hlinkClick r:id="rId3" action="ppaction://hlinksldjump"/>
          </p:cNvPr>
          <p:cNvSpPr/>
          <p:nvPr/>
        </p:nvSpPr>
        <p:spPr>
          <a:xfrm>
            <a:off x="9806473" y="5701004"/>
            <a:ext cx="1250302" cy="71845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 smtClean="0"/>
              <a:t>Volver</a:t>
            </a:r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55142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b="1" dirty="0" smtClean="0"/>
              <a:t>Recomendaciones:</a:t>
            </a:r>
            <a:endParaRPr lang="es-PA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5068330" cy="4351338"/>
          </a:xfrm>
        </p:spPr>
        <p:txBody>
          <a:bodyPr>
            <a:normAutofit fontScale="62500" lnSpcReduction="20000"/>
          </a:bodyPr>
          <a:lstStyle/>
          <a:p>
            <a:r>
              <a:rPr lang="es-PA" dirty="0" smtClean="0"/>
              <a:t>No te aísles, ni te quedes callada:</a:t>
            </a:r>
          </a:p>
          <a:p>
            <a:pPr marL="0" indent="0">
              <a:buNone/>
            </a:pPr>
            <a:r>
              <a:rPr lang="es-PA" dirty="0" smtClean="0"/>
              <a:t>Cuéntale tu situación a una persona  de tu confianza, ya sea familia, amigas(os), compañeras(os) de estudio, trabajo, vecinos.</a:t>
            </a:r>
          </a:p>
          <a:p>
            <a:r>
              <a:rPr lang="es-PA" dirty="0" smtClean="0"/>
              <a:t>Busca información: </a:t>
            </a:r>
          </a:p>
          <a:p>
            <a:pPr marL="0" indent="0">
              <a:buNone/>
            </a:pPr>
            <a:r>
              <a:rPr lang="es-PA" dirty="0" smtClean="0"/>
              <a:t>Puedes llamar de manera anónima  o acudir a cualquier  sede del Instituto Nacional de la Mujer o a la Defensoría del Pueblo, donde te orientarán sobre las alternativas que tienes disponibles.</a:t>
            </a:r>
          </a:p>
          <a:p>
            <a:r>
              <a:rPr lang="es-PA" dirty="0" smtClean="0"/>
              <a:t>Elabora un plan de emergencia:</a:t>
            </a:r>
          </a:p>
          <a:p>
            <a:pPr marL="0" indent="0">
              <a:buNone/>
            </a:pPr>
            <a:r>
              <a:rPr lang="es-PA" dirty="0" smtClean="0"/>
              <a:t>Memoriza (no lo escribas) el número de teléfono de la policía o de una persona cercana para llamarle en casos de urgencia.</a:t>
            </a:r>
          </a:p>
          <a:p>
            <a:r>
              <a:rPr lang="es-PA" dirty="0" smtClean="0"/>
              <a:t>Registra los hechos de violencia:</a:t>
            </a:r>
          </a:p>
          <a:p>
            <a:pPr marL="0" indent="0">
              <a:buNone/>
            </a:pPr>
            <a:r>
              <a:rPr lang="es-PA" dirty="0" smtClean="0"/>
              <a:t>Escribe en una libretita, las cosas que te han pasado y coloca las fechas.</a:t>
            </a:r>
            <a:endParaRPr lang="es-PA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5970" y="1690688"/>
            <a:ext cx="4698022" cy="3158053"/>
          </a:xfrm>
          <a:prstGeom prst="rect">
            <a:avLst/>
          </a:prstGeom>
        </p:spPr>
      </p:pic>
      <p:pic>
        <p:nvPicPr>
          <p:cNvPr id="6" name="Imagen 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5914" y="5418334"/>
            <a:ext cx="1268078" cy="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8"/>
            <a:ext cx="12192000" cy="685395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b="1" dirty="0" smtClean="0">
                <a:solidFill>
                  <a:srgbClr val="FFFF00"/>
                </a:solidFill>
              </a:rPr>
              <a:t>Legislación:</a:t>
            </a:r>
            <a:endParaRPr lang="es-PA" b="1" dirty="0">
              <a:solidFill>
                <a:srgbClr val="FFFF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6860059" cy="4351338"/>
          </a:xfrm>
        </p:spPr>
        <p:txBody>
          <a:bodyPr>
            <a:normAutofit fontScale="92500" lnSpcReduction="20000"/>
          </a:bodyPr>
          <a:lstStyle/>
          <a:p>
            <a:r>
              <a:rPr lang="es-PA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Ley No. 82 de 24 de Octubre de 2013.</a:t>
            </a:r>
          </a:p>
          <a:p>
            <a:pPr marL="0" indent="0">
              <a:buNone/>
            </a:pPr>
            <a:r>
              <a:rPr lang="es-PA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Artículo 13: Las mujeres tienen derecho a una vida digna y libre de violencia  física, sexual, psicológica y patrimonial, a la intimidad, a no ser sometidas a tortura o tratos crueles y degradantes ni a cualquier forma de discriminación. También tienen derecho a la igualdad real y efectiva, a la libertad y autonomía, al libre desarrollo de personalidad, a la salud, física, mental, sexual y reproductiva y a la seguridad personal, además de los derechos reconocidos en la ley o en los tratados y convenios internacionales ratificados por la República de Panamá.</a:t>
            </a:r>
          </a:p>
          <a:p>
            <a:pPr marL="0" indent="0">
              <a:buNone/>
            </a:pPr>
            <a:endParaRPr lang="es-PA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42" b="100000" l="2041" r="97522">
                        <a14:foregroundMark x1="30466" y1="47801" x2="34985" y2="47801"/>
                        <a14:foregroundMark x1="39359" y1="35973" x2="42128" y2="48094"/>
                        <a14:foregroundMark x1="39504" y1="36364" x2="35423" y2="45650"/>
                        <a14:foregroundMark x1="30612" y1="32747" x2="34111" y2="44770"/>
                        <a14:foregroundMark x1="30029" y1="34115" x2="26531" y2="44379"/>
                        <a14:foregroundMark x1="32070" y1="41838" x2="32216" y2="43011"/>
                        <a14:foregroundMark x1="32362" y1="44673" x2="32507" y2="46041"/>
                        <a14:foregroundMark x1="31633" y1="40078" x2="32070" y2="41544"/>
                        <a14:foregroundMark x1="32362" y1="43402" x2="32362" y2="44673"/>
                        <a14:foregroundMark x1="26385" y1="45064" x2="26239" y2="45455"/>
                        <a14:foregroundMark x1="26531" y1="44379" x2="26531" y2="45161"/>
                        <a14:backgroundMark x1="35131" y1="44575" x2="34840" y2="41447"/>
                        <a14:backgroundMark x1="33528" y1="45455" x2="32799" y2="41447"/>
                        <a14:backgroundMark x1="39359" y1="38710" x2="39359" y2="40371"/>
                        <a14:backgroundMark x1="35131" y1="45357" x2="34985" y2="43206"/>
                        <a14:backgroundMark x1="32362" y1="39980" x2="32799" y2="41740"/>
                        <a14:backgroundMark x1="39213" y1="37732" x2="39359" y2="39296"/>
                        <a14:backgroundMark x1="25948" y1="46041" x2="26239" y2="460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10989" y="-1"/>
            <a:ext cx="4581011" cy="6831449"/>
          </a:xfrm>
          <a:prstGeom prst="rect">
            <a:avLst/>
          </a:prstGeom>
        </p:spPr>
      </p:pic>
      <p:pic>
        <p:nvPicPr>
          <p:cNvPr id="6" name="Imagen 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0989" y="5933915"/>
            <a:ext cx="1268078" cy="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2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390</Words>
  <Application>Microsoft Office PowerPoint</Application>
  <PresentationFormat>Panorámica</PresentationFormat>
  <Paragraphs>34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Violencia Física:</vt:lpstr>
      <vt:lpstr>Presentación de PowerPoint</vt:lpstr>
      <vt:lpstr>Violencia Psicológica:</vt:lpstr>
      <vt:lpstr>Presentación de PowerPoint</vt:lpstr>
      <vt:lpstr>Violencia Sexual:</vt:lpstr>
      <vt:lpstr>Recomendaciones:</vt:lpstr>
      <vt:lpstr>Legislación: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POLICIA NACIONAL</dc:title>
  <dc:creator>OCL Office</dc:creator>
  <cp:lastModifiedBy>OCL Office</cp:lastModifiedBy>
  <cp:revision>45</cp:revision>
  <dcterms:created xsi:type="dcterms:W3CDTF">2020-02-03T16:03:30Z</dcterms:created>
  <dcterms:modified xsi:type="dcterms:W3CDTF">2020-02-04T23:36:45Z</dcterms:modified>
</cp:coreProperties>
</file>